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4" r:id="rId4"/>
    <p:sldId id="265" r:id="rId5"/>
    <p:sldId id="263" r:id="rId6"/>
    <p:sldId id="266" r:id="rId7"/>
    <p:sldId id="268" r:id="rId8"/>
    <p:sldId id="269" r:id="rId9"/>
    <p:sldId id="279" r:id="rId10"/>
    <p:sldId id="271" r:id="rId11"/>
    <p:sldId id="267" r:id="rId12"/>
    <p:sldId id="259" r:id="rId13"/>
    <p:sldId id="260" r:id="rId14"/>
    <p:sldId id="262" r:id="rId15"/>
    <p:sldId id="261" r:id="rId16"/>
    <p:sldId id="272" r:id="rId17"/>
    <p:sldId id="273" r:id="rId18"/>
    <p:sldId id="274" r:id="rId19"/>
    <p:sldId id="270" r:id="rId20"/>
    <p:sldId id="280" r:id="rId21"/>
    <p:sldId id="281" r:id="rId22"/>
    <p:sldId id="282" r:id="rId23"/>
    <p:sldId id="284" r:id="rId24"/>
    <p:sldId id="27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6458" autoAdjust="0"/>
  </p:normalViewPr>
  <p:slideViewPr>
    <p:cSldViewPr>
      <p:cViewPr varScale="1">
        <p:scale>
          <a:sx n="41" d="100"/>
          <a:sy n="41" d="100"/>
        </p:scale>
        <p:origin x="1602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E3843A-EEFF-4ECF-916D-2748CBE56D1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551E9486-223D-451F-BEA5-2F543D13240F}">
      <dgm:prSet phldrT="[Text]" phldr="1"/>
      <dgm:spPr/>
      <dgm:t>
        <a:bodyPr/>
        <a:lstStyle/>
        <a:p>
          <a:endParaRPr lang="en-US"/>
        </a:p>
      </dgm:t>
    </dgm:pt>
    <dgm:pt modelId="{BF2B7E31-1FCB-49C1-A19B-5A33E07B0F82}" type="parTrans" cxnId="{60750F97-425C-4577-A102-0C6985862DC7}">
      <dgm:prSet/>
      <dgm:spPr/>
      <dgm:t>
        <a:bodyPr/>
        <a:lstStyle/>
        <a:p>
          <a:endParaRPr lang="en-US"/>
        </a:p>
      </dgm:t>
    </dgm:pt>
    <dgm:pt modelId="{9AAC0358-3B70-412D-B065-B0AAA9B10EE3}" type="sibTrans" cxnId="{60750F97-425C-4577-A102-0C6985862DC7}">
      <dgm:prSet/>
      <dgm:spPr/>
      <dgm:t>
        <a:bodyPr/>
        <a:lstStyle/>
        <a:p>
          <a:endParaRPr lang="en-US"/>
        </a:p>
      </dgm:t>
    </dgm:pt>
    <dgm:pt modelId="{5FA6091D-1AF8-49B0-89DA-6F6C27AE0F67}">
      <dgm:prSet phldrT="[Text]" phldr="1"/>
      <dgm:spPr/>
      <dgm:t>
        <a:bodyPr/>
        <a:lstStyle/>
        <a:p>
          <a:endParaRPr lang="en-US"/>
        </a:p>
      </dgm:t>
    </dgm:pt>
    <dgm:pt modelId="{39E45CF1-2BFD-4D0E-96D3-504052354F5C}" type="parTrans" cxnId="{52EE5C9C-12CB-4981-BB9D-0B731B029928}">
      <dgm:prSet/>
      <dgm:spPr/>
      <dgm:t>
        <a:bodyPr/>
        <a:lstStyle/>
        <a:p>
          <a:endParaRPr lang="en-US"/>
        </a:p>
      </dgm:t>
    </dgm:pt>
    <dgm:pt modelId="{C598C7CE-E494-448A-A921-D6B7F801BA0F}" type="sibTrans" cxnId="{52EE5C9C-12CB-4981-BB9D-0B731B029928}">
      <dgm:prSet/>
      <dgm:spPr/>
      <dgm:t>
        <a:bodyPr/>
        <a:lstStyle/>
        <a:p>
          <a:endParaRPr lang="en-US"/>
        </a:p>
      </dgm:t>
    </dgm:pt>
    <dgm:pt modelId="{7DE13B81-291A-4CE4-8DC1-58023AA7EA91}">
      <dgm:prSet phldrT="[Text]" phldr="1"/>
      <dgm:spPr/>
      <dgm:t>
        <a:bodyPr/>
        <a:lstStyle/>
        <a:p>
          <a:endParaRPr lang="en-US"/>
        </a:p>
      </dgm:t>
    </dgm:pt>
    <dgm:pt modelId="{33A5BA31-46D4-4D79-9AE9-4222238FE415}" type="parTrans" cxnId="{8C55AA47-55F6-435E-9575-2BE66C49DEC6}">
      <dgm:prSet/>
      <dgm:spPr/>
      <dgm:t>
        <a:bodyPr/>
        <a:lstStyle/>
        <a:p>
          <a:endParaRPr lang="en-US"/>
        </a:p>
      </dgm:t>
    </dgm:pt>
    <dgm:pt modelId="{E4B0FCF3-85D1-4358-A30E-A7D02D093720}" type="sibTrans" cxnId="{8C55AA47-55F6-435E-9575-2BE66C49DEC6}">
      <dgm:prSet/>
      <dgm:spPr/>
      <dgm:t>
        <a:bodyPr/>
        <a:lstStyle/>
        <a:p>
          <a:endParaRPr lang="en-US"/>
        </a:p>
      </dgm:t>
    </dgm:pt>
    <dgm:pt modelId="{9CE907DE-B13A-4610-AA3C-53ACDA29ADDA}">
      <dgm:prSet phldrT="[Text]" phldr="1"/>
      <dgm:spPr/>
      <dgm:t>
        <a:bodyPr/>
        <a:lstStyle/>
        <a:p>
          <a:endParaRPr lang="en-US"/>
        </a:p>
      </dgm:t>
    </dgm:pt>
    <dgm:pt modelId="{FD94420E-1F8C-440D-8F78-5FD485FFB39C}" type="parTrans" cxnId="{631DEE03-4374-484B-9B64-6C24170C232C}">
      <dgm:prSet/>
      <dgm:spPr/>
      <dgm:t>
        <a:bodyPr/>
        <a:lstStyle/>
        <a:p>
          <a:endParaRPr lang="en-US"/>
        </a:p>
      </dgm:t>
    </dgm:pt>
    <dgm:pt modelId="{4981661A-AD70-4315-A619-0A7538A0FCE5}" type="sibTrans" cxnId="{631DEE03-4374-484B-9B64-6C24170C232C}">
      <dgm:prSet/>
      <dgm:spPr/>
      <dgm:t>
        <a:bodyPr/>
        <a:lstStyle/>
        <a:p>
          <a:endParaRPr lang="en-US"/>
        </a:p>
      </dgm:t>
    </dgm:pt>
    <dgm:pt modelId="{FFE30691-FB33-4D32-8B99-EAE420FB502D}">
      <dgm:prSet phldrT="[Text]" phldr="1"/>
      <dgm:spPr/>
      <dgm:t>
        <a:bodyPr/>
        <a:lstStyle/>
        <a:p>
          <a:endParaRPr lang="en-US" dirty="0"/>
        </a:p>
      </dgm:t>
    </dgm:pt>
    <dgm:pt modelId="{9104C677-DD10-4840-A547-A89C0831F871}" type="parTrans" cxnId="{B9CB0B40-41FB-4199-B6A6-E06B50E0DC05}">
      <dgm:prSet/>
      <dgm:spPr/>
      <dgm:t>
        <a:bodyPr/>
        <a:lstStyle/>
        <a:p>
          <a:endParaRPr lang="en-US"/>
        </a:p>
      </dgm:t>
    </dgm:pt>
    <dgm:pt modelId="{24F8242C-FD1A-4FCC-91FE-29E29665299D}" type="sibTrans" cxnId="{B9CB0B40-41FB-4199-B6A6-E06B50E0DC05}">
      <dgm:prSet/>
      <dgm:spPr/>
      <dgm:t>
        <a:bodyPr/>
        <a:lstStyle/>
        <a:p>
          <a:endParaRPr lang="en-US"/>
        </a:p>
      </dgm:t>
    </dgm:pt>
    <dgm:pt modelId="{A763365E-A995-4BA6-97DC-3EC203517210}" type="pres">
      <dgm:prSet presAssocID="{48E3843A-EEFF-4ECF-916D-2748CBE56D1D}" presName="cycle" presStyleCnt="0">
        <dgm:presLayoutVars>
          <dgm:dir/>
          <dgm:resizeHandles val="exact"/>
        </dgm:presLayoutVars>
      </dgm:prSet>
      <dgm:spPr/>
    </dgm:pt>
    <dgm:pt modelId="{470A1D25-A634-4A5E-BA4C-F4BEF640B012}" type="pres">
      <dgm:prSet presAssocID="{551E9486-223D-451F-BEA5-2F543D13240F}" presName="node" presStyleLbl="node1" presStyleIdx="0" presStyleCnt="5">
        <dgm:presLayoutVars>
          <dgm:bulletEnabled val="1"/>
        </dgm:presLayoutVars>
      </dgm:prSet>
      <dgm:spPr/>
    </dgm:pt>
    <dgm:pt modelId="{C3521D4A-DA03-4D87-85C7-F579C7770CD3}" type="pres">
      <dgm:prSet presAssocID="{9AAC0358-3B70-412D-B065-B0AAA9B10EE3}" presName="sibTrans" presStyleLbl="sibTrans2D1" presStyleIdx="0" presStyleCnt="5"/>
      <dgm:spPr/>
    </dgm:pt>
    <dgm:pt modelId="{140D345C-C01E-4673-93A7-CE89FCE65138}" type="pres">
      <dgm:prSet presAssocID="{9AAC0358-3B70-412D-B065-B0AAA9B10EE3}" presName="connectorText" presStyleLbl="sibTrans2D1" presStyleIdx="0" presStyleCnt="5"/>
      <dgm:spPr/>
    </dgm:pt>
    <dgm:pt modelId="{964D3509-3553-49FF-8BB4-FF42887A7006}" type="pres">
      <dgm:prSet presAssocID="{5FA6091D-1AF8-49B0-89DA-6F6C27AE0F67}" presName="node" presStyleLbl="node1" presStyleIdx="1" presStyleCnt="5">
        <dgm:presLayoutVars>
          <dgm:bulletEnabled val="1"/>
        </dgm:presLayoutVars>
      </dgm:prSet>
      <dgm:spPr/>
    </dgm:pt>
    <dgm:pt modelId="{7C5AB7B7-83B1-45D0-A9E6-B2D5DDCCDFEA}" type="pres">
      <dgm:prSet presAssocID="{C598C7CE-E494-448A-A921-D6B7F801BA0F}" presName="sibTrans" presStyleLbl="sibTrans2D1" presStyleIdx="1" presStyleCnt="5"/>
      <dgm:spPr/>
    </dgm:pt>
    <dgm:pt modelId="{D9A02CB7-C2DF-428D-AF65-A01FF6A719B4}" type="pres">
      <dgm:prSet presAssocID="{C598C7CE-E494-448A-A921-D6B7F801BA0F}" presName="connectorText" presStyleLbl="sibTrans2D1" presStyleIdx="1" presStyleCnt="5"/>
      <dgm:spPr/>
    </dgm:pt>
    <dgm:pt modelId="{D2621F4D-02D6-4E20-B2CD-06325C8A4B4F}" type="pres">
      <dgm:prSet presAssocID="{7DE13B81-291A-4CE4-8DC1-58023AA7EA91}" presName="node" presStyleLbl="node1" presStyleIdx="2" presStyleCnt="5">
        <dgm:presLayoutVars>
          <dgm:bulletEnabled val="1"/>
        </dgm:presLayoutVars>
      </dgm:prSet>
      <dgm:spPr/>
    </dgm:pt>
    <dgm:pt modelId="{7AB27DCB-FC2B-46C4-8582-930BCE46D591}" type="pres">
      <dgm:prSet presAssocID="{E4B0FCF3-85D1-4358-A30E-A7D02D093720}" presName="sibTrans" presStyleLbl="sibTrans2D1" presStyleIdx="2" presStyleCnt="5"/>
      <dgm:spPr/>
    </dgm:pt>
    <dgm:pt modelId="{0C283C96-4CCF-4BD3-B721-2E42E39F72E5}" type="pres">
      <dgm:prSet presAssocID="{E4B0FCF3-85D1-4358-A30E-A7D02D093720}" presName="connectorText" presStyleLbl="sibTrans2D1" presStyleIdx="2" presStyleCnt="5"/>
      <dgm:spPr/>
    </dgm:pt>
    <dgm:pt modelId="{D59BA07A-770B-4A6A-A1D4-44AA8EF3C71A}" type="pres">
      <dgm:prSet presAssocID="{9CE907DE-B13A-4610-AA3C-53ACDA29ADDA}" presName="node" presStyleLbl="node1" presStyleIdx="3" presStyleCnt="5">
        <dgm:presLayoutVars>
          <dgm:bulletEnabled val="1"/>
        </dgm:presLayoutVars>
      </dgm:prSet>
      <dgm:spPr/>
    </dgm:pt>
    <dgm:pt modelId="{16AE4136-405F-444B-8E8B-790A3EF00F46}" type="pres">
      <dgm:prSet presAssocID="{4981661A-AD70-4315-A619-0A7538A0FCE5}" presName="sibTrans" presStyleLbl="sibTrans2D1" presStyleIdx="3" presStyleCnt="5"/>
      <dgm:spPr/>
    </dgm:pt>
    <dgm:pt modelId="{E96C7FE1-2DE8-43B4-A0D2-0E4F1B98D2AD}" type="pres">
      <dgm:prSet presAssocID="{4981661A-AD70-4315-A619-0A7538A0FCE5}" presName="connectorText" presStyleLbl="sibTrans2D1" presStyleIdx="3" presStyleCnt="5"/>
      <dgm:spPr/>
    </dgm:pt>
    <dgm:pt modelId="{1BECCFCF-CEE4-494B-82AE-4715CA01697F}" type="pres">
      <dgm:prSet presAssocID="{FFE30691-FB33-4D32-8B99-EAE420FB502D}" presName="node" presStyleLbl="node1" presStyleIdx="4" presStyleCnt="5">
        <dgm:presLayoutVars>
          <dgm:bulletEnabled val="1"/>
        </dgm:presLayoutVars>
      </dgm:prSet>
      <dgm:spPr/>
    </dgm:pt>
    <dgm:pt modelId="{278C1C43-62D4-480A-9BB7-2B9917A5C71F}" type="pres">
      <dgm:prSet presAssocID="{24F8242C-FD1A-4FCC-91FE-29E29665299D}" presName="sibTrans" presStyleLbl="sibTrans2D1" presStyleIdx="4" presStyleCnt="5"/>
      <dgm:spPr/>
    </dgm:pt>
    <dgm:pt modelId="{C79C8446-2C2A-4E23-BE64-CEFDD6CEB7AC}" type="pres">
      <dgm:prSet presAssocID="{24F8242C-FD1A-4FCC-91FE-29E29665299D}" presName="connectorText" presStyleLbl="sibTrans2D1" presStyleIdx="4" presStyleCnt="5"/>
      <dgm:spPr/>
    </dgm:pt>
  </dgm:ptLst>
  <dgm:cxnLst>
    <dgm:cxn modelId="{631DEE03-4374-484B-9B64-6C24170C232C}" srcId="{48E3843A-EEFF-4ECF-916D-2748CBE56D1D}" destId="{9CE907DE-B13A-4610-AA3C-53ACDA29ADDA}" srcOrd="3" destOrd="0" parTransId="{FD94420E-1F8C-440D-8F78-5FD485FFB39C}" sibTransId="{4981661A-AD70-4315-A619-0A7538A0FCE5}"/>
    <dgm:cxn modelId="{B29C6B04-FBE5-42AF-926D-FCF6B1A31D03}" type="presOf" srcId="{4981661A-AD70-4315-A619-0A7538A0FCE5}" destId="{E96C7FE1-2DE8-43B4-A0D2-0E4F1B98D2AD}" srcOrd="1" destOrd="0" presId="urn:microsoft.com/office/officeart/2005/8/layout/cycle2"/>
    <dgm:cxn modelId="{0979DF0C-308C-48FB-9C51-2A53E8848CD2}" type="presOf" srcId="{C598C7CE-E494-448A-A921-D6B7F801BA0F}" destId="{D9A02CB7-C2DF-428D-AF65-A01FF6A719B4}" srcOrd="1" destOrd="0" presId="urn:microsoft.com/office/officeart/2005/8/layout/cycle2"/>
    <dgm:cxn modelId="{479DC00F-7B90-4BED-BA4E-81FC0C873E82}" type="presOf" srcId="{9CE907DE-B13A-4610-AA3C-53ACDA29ADDA}" destId="{D59BA07A-770B-4A6A-A1D4-44AA8EF3C71A}" srcOrd="0" destOrd="0" presId="urn:microsoft.com/office/officeart/2005/8/layout/cycle2"/>
    <dgm:cxn modelId="{CAB10317-4CB4-4D2E-9FF4-120A753F66BA}" type="presOf" srcId="{C598C7CE-E494-448A-A921-D6B7F801BA0F}" destId="{7C5AB7B7-83B1-45D0-A9E6-B2D5DDCCDFEA}" srcOrd="0" destOrd="0" presId="urn:microsoft.com/office/officeart/2005/8/layout/cycle2"/>
    <dgm:cxn modelId="{B9CB0B40-41FB-4199-B6A6-E06B50E0DC05}" srcId="{48E3843A-EEFF-4ECF-916D-2748CBE56D1D}" destId="{FFE30691-FB33-4D32-8B99-EAE420FB502D}" srcOrd="4" destOrd="0" parTransId="{9104C677-DD10-4840-A547-A89C0831F871}" sibTransId="{24F8242C-FD1A-4FCC-91FE-29E29665299D}"/>
    <dgm:cxn modelId="{584BD145-D13F-48AF-AE5E-BDB93C44F00D}" type="presOf" srcId="{48E3843A-EEFF-4ECF-916D-2748CBE56D1D}" destId="{A763365E-A995-4BA6-97DC-3EC203517210}" srcOrd="0" destOrd="0" presId="urn:microsoft.com/office/officeart/2005/8/layout/cycle2"/>
    <dgm:cxn modelId="{8C55AA47-55F6-435E-9575-2BE66C49DEC6}" srcId="{48E3843A-EEFF-4ECF-916D-2748CBE56D1D}" destId="{7DE13B81-291A-4CE4-8DC1-58023AA7EA91}" srcOrd="2" destOrd="0" parTransId="{33A5BA31-46D4-4D79-9AE9-4222238FE415}" sibTransId="{E4B0FCF3-85D1-4358-A30E-A7D02D093720}"/>
    <dgm:cxn modelId="{DEF55556-0FC8-44AF-941F-8EAF2EC17346}" type="presOf" srcId="{FFE30691-FB33-4D32-8B99-EAE420FB502D}" destId="{1BECCFCF-CEE4-494B-82AE-4715CA01697F}" srcOrd="0" destOrd="0" presId="urn:microsoft.com/office/officeart/2005/8/layout/cycle2"/>
    <dgm:cxn modelId="{1B14FA89-8D0A-43DF-8759-81B3D5782FD6}" type="presOf" srcId="{7DE13B81-291A-4CE4-8DC1-58023AA7EA91}" destId="{D2621F4D-02D6-4E20-B2CD-06325C8A4B4F}" srcOrd="0" destOrd="0" presId="urn:microsoft.com/office/officeart/2005/8/layout/cycle2"/>
    <dgm:cxn modelId="{60750F97-425C-4577-A102-0C6985862DC7}" srcId="{48E3843A-EEFF-4ECF-916D-2748CBE56D1D}" destId="{551E9486-223D-451F-BEA5-2F543D13240F}" srcOrd="0" destOrd="0" parTransId="{BF2B7E31-1FCB-49C1-A19B-5A33E07B0F82}" sibTransId="{9AAC0358-3B70-412D-B065-B0AAA9B10EE3}"/>
    <dgm:cxn modelId="{52EE5C9C-12CB-4981-BB9D-0B731B029928}" srcId="{48E3843A-EEFF-4ECF-916D-2748CBE56D1D}" destId="{5FA6091D-1AF8-49B0-89DA-6F6C27AE0F67}" srcOrd="1" destOrd="0" parTransId="{39E45CF1-2BFD-4D0E-96D3-504052354F5C}" sibTransId="{C598C7CE-E494-448A-A921-D6B7F801BA0F}"/>
    <dgm:cxn modelId="{3C83F29D-D2A3-47B3-BBEA-810EF1ECA5B6}" type="presOf" srcId="{24F8242C-FD1A-4FCC-91FE-29E29665299D}" destId="{278C1C43-62D4-480A-9BB7-2B9917A5C71F}" srcOrd="0" destOrd="0" presId="urn:microsoft.com/office/officeart/2005/8/layout/cycle2"/>
    <dgm:cxn modelId="{119062A4-C3DA-4355-9B77-0BB59D8D6CC6}" type="presOf" srcId="{9AAC0358-3B70-412D-B065-B0AAA9B10EE3}" destId="{C3521D4A-DA03-4D87-85C7-F579C7770CD3}" srcOrd="0" destOrd="0" presId="urn:microsoft.com/office/officeart/2005/8/layout/cycle2"/>
    <dgm:cxn modelId="{1F0832A8-912F-4C61-A01F-AC7CD92A53A0}" type="presOf" srcId="{5FA6091D-1AF8-49B0-89DA-6F6C27AE0F67}" destId="{964D3509-3553-49FF-8BB4-FF42887A7006}" srcOrd="0" destOrd="0" presId="urn:microsoft.com/office/officeart/2005/8/layout/cycle2"/>
    <dgm:cxn modelId="{B789C0BB-0F87-43A9-8DDB-45AC5868D8A0}" type="presOf" srcId="{E4B0FCF3-85D1-4358-A30E-A7D02D093720}" destId="{7AB27DCB-FC2B-46C4-8582-930BCE46D591}" srcOrd="0" destOrd="0" presId="urn:microsoft.com/office/officeart/2005/8/layout/cycle2"/>
    <dgm:cxn modelId="{C48DB2C1-24D2-463D-9D4C-D4AAE84A3F33}" type="presOf" srcId="{4981661A-AD70-4315-A619-0A7538A0FCE5}" destId="{16AE4136-405F-444B-8E8B-790A3EF00F46}" srcOrd="0" destOrd="0" presId="urn:microsoft.com/office/officeart/2005/8/layout/cycle2"/>
    <dgm:cxn modelId="{01A458C4-5CBD-4B83-95EB-D265FF542B75}" type="presOf" srcId="{24F8242C-FD1A-4FCC-91FE-29E29665299D}" destId="{C79C8446-2C2A-4E23-BE64-CEFDD6CEB7AC}" srcOrd="1" destOrd="0" presId="urn:microsoft.com/office/officeart/2005/8/layout/cycle2"/>
    <dgm:cxn modelId="{E4FCC8EA-8B16-494D-827F-5FFFDBFEB16F}" type="presOf" srcId="{551E9486-223D-451F-BEA5-2F543D13240F}" destId="{470A1D25-A634-4A5E-BA4C-F4BEF640B012}" srcOrd="0" destOrd="0" presId="urn:microsoft.com/office/officeart/2005/8/layout/cycle2"/>
    <dgm:cxn modelId="{BF6EA1F0-4803-472B-9D49-1FB0783C4E64}" type="presOf" srcId="{E4B0FCF3-85D1-4358-A30E-A7D02D093720}" destId="{0C283C96-4CCF-4BD3-B721-2E42E39F72E5}" srcOrd="1" destOrd="0" presId="urn:microsoft.com/office/officeart/2005/8/layout/cycle2"/>
    <dgm:cxn modelId="{9C9639F5-6702-465B-90C5-D9FA02EA87EE}" type="presOf" srcId="{9AAC0358-3B70-412D-B065-B0AAA9B10EE3}" destId="{140D345C-C01E-4673-93A7-CE89FCE65138}" srcOrd="1" destOrd="0" presId="urn:microsoft.com/office/officeart/2005/8/layout/cycle2"/>
    <dgm:cxn modelId="{2EAE1EBB-C46B-40F6-A91B-8510760A6E87}" type="presParOf" srcId="{A763365E-A995-4BA6-97DC-3EC203517210}" destId="{470A1D25-A634-4A5E-BA4C-F4BEF640B012}" srcOrd="0" destOrd="0" presId="urn:microsoft.com/office/officeart/2005/8/layout/cycle2"/>
    <dgm:cxn modelId="{530BE13A-3CFA-4935-AAC9-0B7226A1E2CD}" type="presParOf" srcId="{A763365E-A995-4BA6-97DC-3EC203517210}" destId="{C3521D4A-DA03-4D87-85C7-F579C7770CD3}" srcOrd="1" destOrd="0" presId="urn:microsoft.com/office/officeart/2005/8/layout/cycle2"/>
    <dgm:cxn modelId="{69E7AE1E-1081-40F4-8384-138A3E4FF737}" type="presParOf" srcId="{C3521D4A-DA03-4D87-85C7-F579C7770CD3}" destId="{140D345C-C01E-4673-93A7-CE89FCE65138}" srcOrd="0" destOrd="0" presId="urn:microsoft.com/office/officeart/2005/8/layout/cycle2"/>
    <dgm:cxn modelId="{DAF3EB9B-920F-4982-85F5-381AC2FCC1CD}" type="presParOf" srcId="{A763365E-A995-4BA6-97DC-3EC203517210}" destId="{964D3509-3553-49FF-8BB4-FF42887A7006}" srcOrd="2" destOrd="0" presId="urn:microsoft.com/office/officeart/2005/8/layout/cycle2"/>
    <dgm:cxn modelId="{7DF7026A-DD8D-4186-8E9B-35F20F10F899}" type="presParOf" srcId="{A763365E-A995-4BA6-97DC-3EC203517210}" destId="{7C5AB7B7-83B1-45D0-A9E6-B2D5DDCCDFEA}" srcOrd="3" destOrd="0" presId="urn:microsoft.com/office/officeart/2005/8/layout/cycle2"/>
    <dgm:cxn modelId="{D862F873-6A13-4A96-BCAA-CC0D12B4C5FA}" type="presParOf" srcId="{7C5AB7B7-83B1-45D0-A9E6-B2D5DDCCDFEA}" destId="{D9A02CB7-C2DF-428D-AF65-A01FF6A719B4}" srcOrd="0" destOrd="0" presId="urn:microsoft.com/office/officeart/2005/8/layout/cycle2"/>
    <dgm:cxn modelId="{8CB17CA7-7934-46E8-A854-BBCF3F8973E4}" type="presParOf" srcId="{A763365E-A995-4BA6-97DC-3EC203517210}" destId="{D2621F4D-02D6-4E20-B2CD-06325C8A4B4F}" srcOrd="4" destOrd="0" presId="urn:microsoft.com/office/officeart/2005/8/layout/cycle2"/>
    <dgm:cxn modelId="{825A7F1B-9A64-4324-97AF-96384E866490}" type="presParOf" srcId="{A763365E-A995-4BA6-97DC-3EC203517210}" destId="{7AB27DCB-FC2B-46C4-8582-930BCE46D591}" srcOrd="5" destOrd="0" presId="urn:microsoft.com/office/officeart/2005/8/layout/cycle2"/>
    <dgm:cxn modelId="{74EAAB65-5DFC-4AB5-8ACF-2B5334CCA7C4}" type="presParOf" srcId="{7AB27DCB-FC2B-46C4-8582-930BCE46D591}" destId="{0C283C96-4CCF-4BD3-B721-2E42E39F72E5}" srcOrd="0" destOrd="0" presId="urn:microsoft.com/office/officeart/2005/8/layout/cycle2"/>
    <dgm:cxn modelId="{9AAF5063-CABA-4423-9DE2-0C25C27192EA}" type="presParOf" srcId="{A763365E-A995-4BA6-97DC-3EC203517210}" destId="{D59BA07A-770B-4A6A-A1D4-44AA8EF3C71A}" srcOrd="6" destOrd="0" presId="urn:microsoft.com/office/officeart/2005/8/layout/cycle2"/>
    <dgm:cxn modelId="{7B8F8FFB-75DE-4B32-A386-FB1BA23336A8}" type="presParOf" srcId="{A763365E-A995-4BA6-97DC-3EC203517210}" destId="{16AE4136-405F-444B-8E8B-790A3EF00F46}" srcOrd="7" destOrd="0" presId="urn:microsoft.com/office/officeart/2005/8/layout/cycle2"/>
    <dgm:cxn modelId="{C6527DED-3286-4D1E-950B-8245292D8D67}" type="presParOf" srcId="{16AE4136-405F-444B-8E8B-790A3EF00F46}" destId="{E96C7FE1-2DE8-43B4-A0D2-0E4F1B98D2AD}" srcOrd="0" destOrd="0" presId="urn:microsoft.com/office/officeart/2005/8/layout/cycle2"/>
    <dgm:cxn modelId="{18C9363A-47CD-47D6-B071-E2CB189EA8CB}" type="presParOf" srcId="{A763365E-A995-4BA6-97DC-3EC203517210}" destId="{1BECCFCF-CEE4-494B-82AE-4715CA01697F}" srcOrd="8" destOrd="0" presId="urn:microsoft.com/office/officeart/2005/8/layout/cycle2"/>
    <dgm:cxn modelId="{DB763B5A-4EBB-4392-AB0C-5269EC36A8BD}" type="presParOf" srcId="{A763365E-A995-4BA6-97DC-3EC203517210}" destId="{278C1C43-62D4-480A-9BB7-2B9917A5C71F}" srcOrd="9" destOrd="0" presId="urn:microsoft.com/office/officeart/2005/8/layout/cycle2"/>
    <dgm:cxn modelId="{A2711193-A5E3-45CF-BC77-C2520EBCEE33}" type="presParOf" srcId="{278C1C43-62D4-480A-9BB7-2B9917A5C71F}" destId="{C79C8446-2C2A-4E23-BE64-CEFDD6CEB7A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A1D25-A634-4A5E-BA4C-F4BEF640B012}">
      <dsp:nvSpPr>
        <dsp:cNvPr id="0" name=""/>
        <dsp:cNvSpPr/>
      </dsp:nvSpPr>
      <dsp:spPr>
        <a:xfrm>
          <a:off x="2749171" y="1617"/>
          <a:ext cx="1588256" cy="15882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2981766" y="234212"/>
        <a:ext cx="1123066" cy="1123066"/>
      </dsp:txXfrm>
    </dsp:sp>
    <dsp:sp modelId="{C3521D4A-DA03-4D87-85C7-F579C7770CD3}">
      <dsp:nvSpPr>
        <dsp:cNvPr id="0" name=""/>
        <dsp:cNvSpPr/>
      </dsp:nvSpPr>
      <dsp:spPr>
        <a:xfrm rot="2160000">
          <a:off x="4287472" y="1222141"/>
          <a:ext cx="423212" cy="536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299596" y="1292034"/>
        <a:ext cx="296248" cy="321622"/>
      </dsp:txXfrm>
    </dsp:sp>
    <dsp:sp modelId="{964D3509-3553-49FF-8BB4-FF42887A7006}">
      <dsp:nvSpPr>
        <dsp:cNvPr id="0" name=""/>
        <dsp:cNvSpPr/>
      </dsp:nvSpPr>
      <dsp:spPr>
        <a:xfrm>
          <a:off x="4680109" y="1404526"/>
          <a:ext cx="1588256" cy="15882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912704" y="1637121"/>
        <a:ext cx="1123066" cy="1123066"/>
      </dsp:txXfrm>
    </dsp:sp>
    <dsp:sp modelId="{7C5AB7B7-83B1-45D0-A9E6-B2D5DDCCDFEA}">
      <dsp:nvSpPr>
        <dsp:cNvPr id="0" name=""/>
        <dsp:cNvSpPr/>
      </dsp:nvSpPr>
      <dsp:spPr>
        <a:xfrm rot="6480000">
          <a:off x="4897556" y="3054222"/>
          <a:ext cx="423212" cy="536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4980655" y="3101054"/>
        <a:ext cx="296248" cy="321622"/>
      </dsp:txXfrm>
    </dsp:sp>
    <dsp:sp modelId="{D2621F4D-02D6-4E20-B2CD-06325C8A4B4F}">
      <dsp:nvSpPr>
        <dsp:cNvPr id="0" name=""/>
        <dsp:cNvSpPr/>
      </dsp:nvSpPr>
      <dsp:spPr>
        <a:xfrm>
          <a:off x="3942557" y="3674480"/>
          <a:ext cx="1588256" cy="15882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175152" y="3907075"/>
        <a:ext cx="1123066" cy="1123066"/>
      </dsp:txXfrm>
    </dsp:sp>
    <dsp:sp modelId="{7AB27DCB-FC2B-46C4-8582-930BCE46D591}">
      <dsp:nvSpPr>
        <dsp:cNvPr id="0" name=""/>
        <dsp:cNvSpPr/>
      </dsp:nvSpPr>
      <dsp:spPr>
        <a:xfrm rot="10800000">
          <a:off x="3343671" y="4200590"/>
          <a:ext cx="423212" cy="536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3470635" y="4307797"/>
        <a:ext cx="296248" cy="321622"/>
      </dsp:txXfrm>
    </dsp:sp>
    <dsp:sp modelId="{D59BA07A-770B-4A6A-A1D4-44AA8EF3C71A}">
      <dsp:nvSpPr>
        <dsp:cNvPr id="0" name=""/>
        <dsp:cNvSpPr/>
      </dsp:nvSpPr>
      <dsp:spPr>
        <a:xfrm>
          <a:off x="1555786" y="3674480"/>
          <a:ext cx="1588256" cy="15882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1788381" y="3907075"/>
        <a:ext cx="1123066" cy="1123066"/>
      </dsp:txXfrm>
    </dsp:sp>
    <dsp:sp modelId="{16AE4136-405F-444B-8E8B-790A3EF00F46}">
      <dsp:nvSpPr>
        <dsp:cNvPr id="0" name=""/>
        <dsp:cNvSpPr/>
      </dsp:nvSpPr>
      <dsp:spPr>
        <a:xfrm rot="15120000">
          <a:off x="1773233" y="3077005"/>
          <a:ext cx="423212" cy="536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1856332" y="3244587"/>
        <a:ext cx="296248" cy="321622"/>
      </dsp:txXfrm>
    </dsp:sp>
    <dsp:sp modelId="{1BECCFCF-CEE4-494B-82AE-4715CA01697F}">
      <dsp:nvSpPr>
        <dsp:cNvPr id="0" name=""/>
        <dsp:cNvSpPr/>
      </dsp:nvSpPr>
      <dsp:spPr>
        <a:xfrm>
          <a:off x="818233" y="1404526"/>
          <a:ext cx="1588256" cy="15882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1050828" y="1637121"/>
        <a:ext cx="1123066" cy="1123066"/>
      </dsp:txXfrm>
    </dsp:sp>
    <dsp:sp modelId="{278C1C43-62D4-480A-9BB7-2B9917A5C71F}">
      <dsp:nvSpPr>
        <dsp:cNvPr id="0" name=""/>
        <dsp:cNvSpPr/>
      </dsp:nvSpPr>
      <dsp:spPr>
        <a:xfrm rot="19440000">
          <a:off x="2356534" y="1236222"/>
          <a:ext cx="423212" cy="536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368658" y="1380743"/>
        <a:ext cx="296248" cy="3216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05902-DE22-4518-9594-3771518D1F78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690D8-74A5-4B24-A332-378DEFC04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29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lot of pros and cons to both R and Python in the end if you are going to put something in Production use Python, if you are just exploring use R. </a:t>
            </a:r>
          </a:p>
          <a:p>
            <a:r>
              <a:rPr lang="en-US" dirty="0"/>
              <a:t>Advice learn python first when you feel good with python learn 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18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commands</a:t>
            </a:r>
            <a:r>
              <a:rPr lang="en-US" dirty="0"/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pwd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 working directory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lists files and subdirectories in your working directory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-a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lists all files, including hidden files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-l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lists the files in a long format with extra information (permissions, size, last modified date, etc.)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*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lists the contents of subdirectories (one level deep) in your working directory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ls&lt;path&gt;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lists files in a specific directory (without changing your working directory)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clears all output from your console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moves you to your "home" directory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cd&lt;path&gt;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 directory to the path you specify, which can be a relative path or an absolute path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cd..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moves you "up" one directory (to the parent directory)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mkdir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dirname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makes a new directory called &lt;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dirname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touch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creates an empty file called &lt;filename&gt;, This is useful for creating empty files to be edited at a later time.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touch &lt;filename1&gt; &lt;filename2&gt; &lt;filename3&gt; ...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empty files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&lt;filename&gt;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removes file or deletes it permanently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rm-i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&lt;filename&gt;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removes files in interactive mode, in which you are prompted to confirm that you really want to delete the file. It's best to always use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rmdir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dirname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rmdir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dirname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 removes a directory and recursively deletes all of its contents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mv&lt;filename&gt;&lt;new path&gt;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moves file from its current location to &lt;new path&gt; use this as well to rename a file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&lt;filename&gt;&lt;new path&gt;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copies fa file from it's current location to &lt;new path&gt;, leaving the original file unchanged.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27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#Import libraries</a:t>
            </a:r>
          </a:p>
          <a:p>
            <a:r>
              <a:rPr lang="en-US" dirty="0"/>
              <a:t>import pandas as </a:t>
            </a:r>
            <a:r>
              <a:rPr lang="en-US" dirty="0" err="1"/>
              <a:t>pd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increase default figure and font sizes for easier viewing</a:t>
            </a:r>
          </a:p>
          <a:p>
            <a:r>
              <a:rPr lang="en-US" dirty="0" err="1"/>
              <a:t>plt.rcParams</a:t>
            </a:r>
            <a:r>
              <a:rPr lang="en-US" dirty="0"/>
              <a:t>['</a:t>
            </a:r>
            <a:r>
              <a:rPr lang="en-US" dirty="0" err="1"/>
              <a:t>figure.figsize</a:t>
            </a:r>
            <a:r>
              <a:rPr lang="en-US" dirty="0"/>
              <a:t>'] = (8, 6)</a:t>
            </a:r>
          </a:p>
          <a:p>
            <a:r>
              <a:rPr lang="en-US" dirty="0" err="1"/>
              <a:t>plt.rcParams</a:t>
            </a:r>
            <a:r>
              <a:rPr lang="en-US" dirty="0"/>
              <a:t>['</a:t>
            </a:r>
            <a:r>
              <a:rPr lang="en-US" dirty="0" err="1"/>
              <a:t>font.size</a:t>
            </a:r>
            <a:r>
              <a:rPr lang="en-US" dirty="0"/>
              <a:t>'] = 14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read in the drinks data</a:t>
            </a:r>
          </a:p>
          <a:p>
            <a:r>
              <a:rPr lang="en-US" dirty="0"/>
              <a:t>drinks = </a:t>
            </a:r>
            <a:r>
              <a:rPr lang="en-US" dirty="0" err="1"/>
              <a:t>pd.read_csv</a:t>
            </a:r>
            <a:r>
              <a:rPr lang="en-US" dirty="0"/>
              <a:t>('~/Desktop/</a:t>
            </a:r>
            <a:r>
              <a:rPr lang="en-US" dirty="0" err="1"/>
              <a:t>DataScience</a:t>
            </a:r>
            <a:r>
              <a:rPr lang="en-US" dirty="0"/>
              <a:t>/drinks.csv')</a:t>
            </a:r>
          </a:p>
          <a:p>
            <a:endParaRPr lang="en-US" dirty="0"/>
          </a:p>
          <a:p>
            <a:r>
              <a:rPr lang="en-US" dirty="0"/>
              <a:t>#EXPLORE DATA</a:t>
            </a:r>
          </a:p>
          <a:p>
            <a:r>
              <a:rPr lang="en-US" dirty="0" err="1"/>
              <a:t>drinks.dtypes</a:t>
            </a:r>
            <a:r>
              <a:rPr lang="en-US" dirty="0"/>
              <a:t> # data types of each column</a:t>
            </a:r>
          </a:p>
          <a:p>
            <a:r>
              <a:rPr lang="en-US" dirty="0"/>
              <a:t>drinks # print the first 30 and last 30 rows</a:t>
            </a:r>
          </a:p>
          <a:p>
            <a:r>
              <a:rPr lang="en-US" dirty="0"/>
              <a:t>type(drinks) #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 err="1"/>
              <a:t>drinks.head</a:t>
            </a:r>
            <a:r>
              <a:rPr lang="en-US" dirty="0"/>
              <a:t>() # print the first 5 rows</a:t>
            </a:r>
          </a:p>
          <a:p>
            <a:r>
              <a:rPr lang="en-US" dirty="0" err="1"/>
              <a:t>drinks.head</a:t>
            </a:r>
            <a:r>
              <a:rPr lang="en-US" dirty="0"/>
              <a:t>(10) # print the first 10 rows</a:t>
            </a:r>
          </a:p>
          <a:p>
            <a:r>
              <a:rPr lang="en-US" dirty="0" err="1"/>
              <a:t>drinks.tail</a:t>
            </a:r>
            <a:r>
              <a:rPr lang="en-US" dirty="0"/>
              <a:t>() # print the last 5 rows</a:t>
            </a:r>
          </a:p>
          <a:p>
            <a:r>
              <a:rPr lang="en-US" dirty="0" err="1"/>
              <a:t>drinks.index</a:t>
            </a:r>
            <a:r>
              <a:rPr lang="en-US" dirty="0"/>
              <a:t> # "the index" (aka "the labels")</a:t>
            </a:r>
          </a:p>
          <a:p>
            <a:r>
              <a:rPr lang="en-US" dirty="0" err="1"/>
              <a:t>drinks.columns</a:t>
            </a:r>
            <a:r>
              <a:rPr lang="en-US" dirty="0"/>
              <a:t> # column names (which is "an index")</a:t>
            </a:r>
          </a:p>
          <a:p>
            <a:r>
              <a:rPr lang="en-US" dirty="0" err="1"/>
              <a:t>drinks.shape</a:t>
            </a:r>
            <a:r>
              <a:rPr lang="en-US" dirty="0"/>
              <a:t> # number of rows and columns</a:t>
            </a:r>
          </a:p>
          <a:p>
            <a:r>
              <a:rPr lang="en-US" dirty="0" err="1"/>
              <a:t>drinks.values</a:t>
            </a:r>
            <a:r>
              <a:rPr lang="en-US" dirty="0"/>
              <a:t> #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## Bar Plot: show a numerical comparison across different categories</a:t>
            </a:r>
          </a:p>
          <a:p>
            <a:endParaRPr lang="en-US" dirty="0"/>
          </a:p>
          <a:p>
            <a:r>
              <a:rPr lang="en-US" dirty="0"/>
              <a:t># count the number of countries in each continent</a:t>
            </a:r>
          </a:p>
          <a:p>
            <a:r>
              <a:rPr lang="en-US" dirty="0" err="1"/>
              <a:t>drinks.continent.value_counts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compare with bar plot</a:t>
            </a:r>
          </a:p>
          <a:p>
            <a:r>
              <a:rPr lang="en-US" dirty="0" err="1"/>
              <a:t>drinks.continent.value_counts</a:t>
            </a:r>
            <a:r>
              <a:rPr lang="en-US" dirty="0"/>
              <a:t>().plot(kind='bar')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calculate the mean alcohol amounts for each continent</a:t>
            </a:r>
          </a:p>
          <a:p>
            <a:r>
              <a:rPr lang="en-US" dirty="0" err="1"/>
              <a:t>drinks.groupby</a:t>
            </a:r>
            <a:r>
              <a:rPr lang="en-US" dirty="0"/>
              <a:t>('continent').mean()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side-by-side bar plots</a:t>
            </a:r>
          </a:p>
          <a:p>
            <a:r>
              <a:rPr lang="en-US" dirty="0" err="1"/>
              <a:t>drinks.groupby</a:t>
            </a:r>
            <a:r>
              <a:rPr lang="en-US" dirty="0"/>
              <a:t>('continent').mean().plot(kind='bar')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drop the liters column</a:t>
            </a:r>
          </a:p>
          <a:p>
            <a:r>
              <a:rPr lang="en-US" dirty="0" err="1"/>
              <a:t>drinks.groupby</a:t>
            </a:r>
            <a:r>
              <a:rPr lang="en-US" dirty="0"/>
              <a:t>('continent').mean().drop('</a:t>
            </a:r>
            <a:r>
              <a:rPr lang="en-US" dirty="0" err="1"/>
              <a:t>total_litres_of_pure_alcohol</a:t>
            </a:r>
            <a:r>
              <a:rPr lang="en-US" dirty="0"/>
              <a:t>', axis=1).plot(kind='bar')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stacked bar plots</a:t>
            </a:r>
          </a:p>
          <a:p>
            <a:r>
              <a:rPr lang="en-US" dirty="0" err="1"/>
              <a:t>drinks.groupby</a:t>
            </a:r>
            <a:r>
              <a:rPr lang="en-US" dirty="0"/>
              <a:t>('continent').mean().drop('</a:t>
            </a:r>
            <a:r>
              <a:rPr lang="en-US" dirty="0" err="1"/>
              <a:t>total_litres_of_pure_alcohol</a:t>
            </a:r>
            <a:r>
              <a:rPr lang="en-US" dirty="0"/>
              <a:t>', axis=1).plot(kind='bar', stacked=True)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67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http://scikit-learn.org/stable/tutorial/machine_learning_map/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31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Likelyhood</a:t>
            </a:r>
            <a:r>
              <a:rPr lang="en-US" dirty="0"/>
              <a:t> something is in a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47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one thing leads 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39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http://scikit-learn.org/stable/tutorial/machine_learning_map/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01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machine learning and statistics,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dimensionality reduction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 reduction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process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number of random variables under consideration, via obtaining a set of principal variables. It can be divided into feature selection and feature extraction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38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67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48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16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99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5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8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7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60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20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8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78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g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5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4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5.jpe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2200" y="-609600"/>
            <a:ext cx="11772900" cy="784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04800" y="2590800"/>
            <a:ext cx="4038600" cy="1219200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1">
                    <a:lumMod val="95000"/>
                  </a:schemeClr>
                </a:solidFill>
              </a:rPr>
              <a:t>WHAT </a:t>
            </a:r>
            <a:br>
              <a:rPr lang="en-US" sz="88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800" b="1" dirty="0">
                <a:solidFill>
                  <a:schemeClr val="bg1">
                    <a:lumMod val="95000"/>
                  </a:schemeClr>
                </a:solidFill>
              </a:rPr>
              <a:t>&amp; </a:t>
            </a:r>
            <a:br>
              <a:rPr lang="en-US" sz="88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800" b="1" dirty="0">
                <a:solidFill>
                  <a:schemeClr val="bg1">
                    <a:lumMod val="95000"/>
                  </a:schemeClr>
                </a:solidFill>
              </a:rPr>
              <a:t>WHY?</a:t>
            </a:r>
            <a:br>
              <a:rPr lang="en-US" sz="8000" dirty="0">
                <a:solidFill>
                  <a:schemeClr val="bg1">
                    <a:lumMod val="95000"/>
                  </a:schemeClr>
                </a:solidFill>
              </a:rPr>
            </a:br>
            <a:endParaRPr lang="en-US" sz="8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25425" y="4724400"/>
            <a:ext cx="3806825" cy="790575"/>
          </a:xfrm>
        </p:spPr>
        <p:txBody>
          <a:bodyPr>
            <a:normAutofit/>
          </a:bodyPr>
          <a:lstStyle/>
          <a:p>
            <a:r>
              <a:rPr lang="en-US" dirty="0"/>
              <a:t>BASIC SETUP</a:t>
            </a:r>
          </a:p>
        </p:txBody>
      </p:sp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Apps Command Prompt Metro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702174"/>
            <a:ext cx="927226" cy="92722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05950"/>
            <a:ext cx="880450" cy="88045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98" y="4580158"/>
            <a:ext cx="906242" cy="90624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715000"/>
            <a:ext cx="882575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908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4" descr="Image result for R ic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3" name="Picture 29" descr="C:\Users\msmorris\Desktop\Rlogo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667000"/>
            <a:ext cx="1004454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Image result for SPSS modeler log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6" t="-740" r="2976" b="17567"/>
          <a:stretch/>
        </p:blipFill>
        <p:spPr bwMode="auto">
          <a:xfrm>
            <a:off x="5345242" y="3657600"/>
            <a:ext cx="979358" cy="838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Image result for SAS  logo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82"/>
          <a:stretch/>
        </p:blipFill>
        <p:spPr bwMode="auto">
          <a:xfrm>
            <a:off x="3886200" y="3657600"/>
            <a:ext cx="880449" cy="8519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Image result for database ic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770" y="152400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Image result for SQL icon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42" y="1488542"/>
            <a:ext cx="1065433" cy="106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 descr="Image result for statistics formula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617" y="312738"/>
            <a:ext cx="1078706" cy="97335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49" descr="Image result for data visualization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66863"/>
            <a:ext cx="1065106" cy="106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51" descr="Image result for exce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5416"/>
            <a:ext cx="1078707" cy="9965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57" descr="https://thenews.com.pk/assets/uploads/magazine/2016-06-27/130824_103942_mag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20" y="1441847"/>
            <a:ext cx="1117387" cy="9965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44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Training Path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81200" y="2120713"/>
            <a:ext cx="5867400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Data Science Workflow</a:t>
            </a:r>
          </a:p>
          <a:p>
            <a:r>
              <a:rPr lang="en-US" sz="2800" dirty="0"/>
              <a:t>Define feature vector matrix</a:t>
            </a:r>
          </a:p>
          <a:p>
            <a:r>
              <a:rPr lang="en-US" sz="2800" dirty="0"/>
              <a:t>Choose an estimator</a:t>
            </a:r>
          </a:p>
          <a:p>
            <a:r>
              <a:rPr lang="en-US" sz="2800" dirty="0"/>
              <a:t>Insatiate the estimator</a:t>
            </a:r>
          </a:p>
          <a:p>
            <a:r>
              <a:rPr lang="en-US" sz="2800" dirty="0"/>
              <a:t>Make a prediction</a:t>
            </a:r>
          </a:p>
          <a:p>
            <a:r>
              <a:rPr lang="en-US" sz="2800" dirty="0"/>
              <a:t>Evaluate the model</a:t>
            </a:r>
          </a:p>
        </p:txBody>
      </p:sp>
    </p:spTree>
    <p:extLst>
      <p:ext uri="{BB962C8B-B14F-4D97-AF65-F5344CB8AC3E}">
        <p14:creationId xmlns:p14="http://schemas.microsoft.com/office/powerpoint/2010/main" val="2978808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any p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157336"/>
            <a:ext cx="9601200" cy="639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Apps Command Prompt Metro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6800"/>
            <a:ext cx="1214020" cy="12140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2968352"/>
            <a:ext cx="350964" cy="35096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3280973"/>
            <a:ext cx="457200" cy="457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6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924301"/>
            <a:ext cx="1191126" cy="119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Reality  of Workflows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052" name="Picture 4" descr="http://thebenchapp.s3.amazonaws.com/wp-content/uploads/2013/12/complete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2" y="1374637"/>
            <a:ext cx="1552575" cy="15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181600"/>
            <a:ext cx="990600" cy="9906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10" y="4191001"/>
            <a:ext cx="830551" cy="83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Apps Command Prompt Metro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00" y="3657600"/>
            <a:ext cx="457798" cy="45779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36" y="3158609"/>
            <a:ext cx="350964" cy="35096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519864"/>
            <a:ext cx="1724526" cy="172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Apps Command Prompt Metro icon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8" y="4060396"/>
            <a:ext cx="741197" cy="74119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8" y="3528860"/>
            <a:ext cx="457200" cy="457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29115"/>
            <a:ext cx="304800" cy="304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0361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WORKFLOWS ITERATE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66800" y="914400"/>
            <a:ext cx="7086600" cy="5486400"/>
            <a:chOff x="2362200" y="990599"/>
            <a:chExt cx="5562599" cy="4341301"/>
          </a:xfrm>
        </p:grpSpPr>
        <p:graphicFrame>
          <p:nvGraphicFramePr>
            <p:cNvPr id="3" name="Diagram 2"/>
            <p:cNvGraphicFramePr/>
            <p:nvPr>
              <p:extLst>
                <p:ext uri="{D42A27DB-BD31-4B8C-83A1-F6EECF244321}">
                  <p14:modId xmlns:p14="http://schemas.microsoft.com/office/powerpoint/2010/main" val="604443039"/>
                </p:ext>
              </p:extLst>
            </p:nvPr>
          </p:nvGraphicFramePr>
          <p:xfrm>
            <a:off x="2362200" y="1016000"/>
            <a:ext cx="5562599" cy="41656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1042" name="Picture 1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1177" y="990599"/>
              <a:ext cx="1330023" cy="1330023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6" name="Picture 22" descr="http://www.unixstickers.com/image/data/stickers/python/python.s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1" y="3807778"/>
              <a:ext cx="1524122" cy="1524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2133600"/>
              <a:ext cx="1295400" cy="1295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0" descr="Apps Command Prompt Metro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2133600"/>
              <a:ext cx="1295400" cy="12954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1" y="3886202"/>
              <a:ext cx="1295399" cy="1295399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4954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AGILE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5" name="Picture 10" descr="Apps Command Prompt Metro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560" y="5334000"/>
            <a:ext cx="757989" cy="75798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11" y="3086100"/>
            <a:ext cx="757989" cy="75798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61" y="3050239"/>
            <a:ext cx="952500" cy="9525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663" y="838200"/>
            <a:ext cx="1010653" cy="101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>
            <a:endCxn id="16" idx="1"/>
          </p:cNvCxnSpPr>
          <p:nvPr/>
        </p:nvCxnSpPr>
        <p:spPr>
          <a:xfrm>
            <a:off x="4559001" y="1848853"/>
            <a:ext cx="3252215" cy="13482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699221" y="1848853"/>
            <a:ext cx="2859780" cy="1340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5" idx="0"/>
          </p:cNvCxnSpPr>
          <p:nvPr/>
        </p:nvCxnSpPr>
        <p:spPr>
          <a:xfrm>
            <a:off x="4559001" y="1848853"/>
            <a:ext cx="49554" cy="3485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6" idx="4"/>
            <a:endCxn id="15" idx="6"/>
          </p:cNvCxnSpPr>
          <p:nvPr/>
        </p:nvCxnSpPr>
        <p:spPr>
          <a:xfrm flipH="1">
            <a:off x="4987549" y="3844089"/>
            <a:ext cx="3091657" cy="1868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6" idx="2"/>
          </p:cNvCxnSpPr>
          <p:nvPr/>
        </p:nvCxnSpPr>
        <p:spPr>
          <a:xfrm flipH="1">
            <a:off x="1838711" y="3465095"/>
            <a:ext cx="5861500" cy="61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6" idx="1"/>
          </p:cNvCxnSpPr>
          <p:nvPr/>
        </p:nvCxnSpPr>
        <p:spPr>
          <a:xfrm flipH="1" flipV="1">
            <a:off x="5064327" y="1343527"/>
            <a:ext cx="2746889" cy="1853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5" idx="0"/>
          </p:cNvCxnSpPr>
          <p:nvPr/>
        </p:nvCxnSpPr>
        <p:spPr>
          <a:xfrm flipH="1" flipV="1">
            <a:off x="4559001" y="1848853"/>
            <a:ext cx="49554" cy="3485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5" idx="2"/>
          </p:cNvCxnSpPr>
          <p:nvPr/>
        </p:nvCxnSpPr>
        <p:spPr>
          <a:xfrm flipH="1" flipV="1">
            <a:off x="1699221" y="3863249"/>
            <a:ext cx="2530339" cy="1849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5" idx="6"/>
            <a:endCxn id="16" idx="3"/>
          </p:cNvCxnSpPr>
          <p:nvPr/>
        </p:nvCxnSpPr>
        <p:spPr>
          <a:xfrm flipV="1">
            <a:off x="4987549" y="3733084"/>
            <a:ext cx="2823667" cy="19799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endCxn id="15" idx="2"/>
          </p:cNvCxnSpPr>
          <p:nvPr/>
        </p:nvCxnSpPr>
        <p:spPr>
          <a:xfrm>
            <a:off x="1362461" y="4002739"/>
            <a:ext cx="2867099" cy="17102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1699221" y="1343527"/>
            <a:ext cx="2354453" cy="18462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endCxn id="16" idx="2"/>
          </p:cNvCxnSpPr>
          <p:nvPr/>
        </p:nvCxnSpPr>
        <p:spPr>
          <a:xfrm flipV="1">
            <a:off x="1838711" y="3465095"/>
            <a:ext cx="5861500" cy="61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015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SETUP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098" name="Picture 2" descr="https://avatars2.githubusercontent.com/u/1158637?v=3&amp;s=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75" y="7620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990600"/>
            <a:ext cx="764839" cy="75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pythonhosted.org/spyder/_static/spyder_bb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070087"/>
            <a:ext cx="889975" cy="88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219" y="2209800"/>
            <a:ext cx="1295400" cy="12850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Image result for GITHUB BASH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129" y="39624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918" y="3733800"/>
            <a:ext cx="1056682" cy="104821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0" descr="Apps Command Prompt Metro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959" y="4952400"/>
            <a:ext cx="990600" cy="98266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57800" y="1875391"/>
            <a:ext cx="2898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ANACONDA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91186" y="4492079"/>
            <a:ext cx="2197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GITBASH</a:t>
            </a:r>
          </a:p>
        </p:txBody>
      </p:sp>
    </p:spTree>
    <p:extLst>
      <p:ext uri="{BB962C8B-B14F-4D97-AF65-F5344CB8AC3E}">
        <p14:creationId xmlns:p14="http://schemas.microsoft.com/office/powerpoint/2010/main" val="4028366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DEMO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6174" y="1295400"/>
            <a:ext cx="70834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Set up Sandbox using command line</a:t>
            </a:r>
          </a:p>
          <a:p>
            <a:r>
              <a:rPr lang="en-US" sz="3600" dirty="0"/>
              <a:t>Pull data using </a:t>
            </a:r>
            <a:r>
              <a:rPr lang="en-US" sz="3600" dirty="0" err="1"/>
              <a:t>git</a:t>
            </a:r>
            <a:endParaRPr lang="en-US" sz="3600" dirty="0"/>
          </a:p>
          <a:p>
            <a:r>
              <a:rPr lang="en-US" sz="3600" dirty="0"/>
              <a:t>Analyze data using </a:t>
            </a:r>
            <a:r>
              <a:rPr lang="en-US" sz="3600" dirty="0" err="1"/>
              <a:t>cmd</a:t>
            </a:r>
            <a:endParaRPr lang="en-US" sz="3600" dirty="0"/>
          </a:p>
          <a:p>
            <a:r>
              <a:rPr lang="en-US" sz="3600" dirty="0"/>
              <a:t>Create program in python</a:t>
            </a:r>
          </a:p>
          <a:p>
            <a:r>
              <a:rPr lang="en-US" sz="3600" dirty="0"/>
              <a:t>Run program in </a:t>
            </a:r>
            <a:r>
              <a:rPr lang="en-US" sz="3600" dirty="0" err="1"/>
              <a:t>cmd</a:t>
            </a:r>
            <a:r>
              <a:rPr lang="en-US" sz="3600" dirty="0"/>
              <a:t> line</a:t>
            </a:r>
          </a:p>
          <a:p>
            <a:r>
              <a:rPr lang="en-US" sz="3600" dirty="0"/>
              <a:t>Push data to </a:t>
            </a:r>
            <a:r>
              <a:rPr lang="en-US" sz="3600" dirty="0" err="1"/>
              <a:t>git</a:t>
            </a:r>
            <a:endParaRPr lang="en-US" sz="3600" dirty="0"/>
          </a:p>
          <a:p>
            <a:r>
              <a:rPr lang="en-US" sz="3600" dirty="0"/>
              <a:t>Document using markdown in </a:t>
            </a:r>
            <a:r>
              <a:rPr lang="en-US" sz="3600" dirty="0" err="1"/>
              <a:t>jupyter</a:t>
            </a:r>
            <a:r>
              <a:rPr lang="en-US" sz="3600" dirty="0"/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4042716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SET UP SANDBOX USING CMDLINE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7575" y="990600"/>
            <a:ext cx="73882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pwd</a:t>
            </a:r>
            <a:r>
              <a:rPr lang="en-US" sz="2800" dirty="0"/>
              <a:t>  Present working directory</a:t>
            </a:r>
          </a:p>
          <a:p>
            <a:r>
              <a:rPr lang="en-US" sz="2800" dirty="0"/>
              <a:t>ls-      list files directories and subdirectories</a:t>
            </a:r>
          </a:p>
          <a:p>
            <a:r>
              <a:rPr lang="en-US" sz="2800" dirty="0"/>
              <a:t>cd     Change directory</a:t>
            </a:r>
          </a:p>
          <a:p>
            <a:r>
              <a:rPr lang="en-US" sz="2800" dirty="0"/>
              <a:t>cd path/  Change directory and path name</a:t>
            </a:r>
          </a:p>
          <a:p>
            <a:r>
              <a:rPr lang="en-US" sz="2800" dirty="0" err="1"/>
              <a:t>mkdir</a:t>
            </a:r>
            <a:r>
              <a:rPr lang="en-US" sz="2800" dirty="0"/>
              <a:t>- make a new directory</a:t>
            </a:r>
          </a:p>
          <a:p>
            <a:r>
              <a:rPr lang="en-US" sz="2800" dirty="0" err="1"/>
              <a:t>Git</a:t>
            </a:r>
            <a:r>
              <a:rPr lang="en-US" sz="2800" dirty="0"/>
              <a:t> </a:t>
            </a:r>
            <a:r>
              <a:rPr lang="en-US" sz="2800" dirty="0" err="1"/>
              <a:t>init</a:t>
            </a:r>
            <a:r>
              <a:rPr lang="en-US" sz="2800" dirty="0"/>
              <a:t> – initialize new </a:t>
            </a:r>
            <a:r>
              <a:rPr lang="en-US" sz="2800" dirty="0" err="1"/>
              <a:t>git</a:t>
            </a:r>
            <a:r>
              <a:rPr lang="en-US" sz="2800" dirty="0"/>
              <a:t> repository</a:t>
            </a:r>
          </a:p>
          <a:p>
            <a:endParaRPr lang="en-US" dirty="0"/>
          </a:p>
          <a:p>
            <a:r>
              <a:rPr lang="en-US" sz="2400" dirty="0"/>
              <a:t>Exercise</a:t>
            </a:r>
          </a:p>
          <a:p>
            <a:r>
              <a:rPr lang="en-US" dirty="0"/>
              <a:t>Make a new directory on your desktop called Sandbox</a:t>
            </a:r>
          </a:p>
          <a:p>
            <a:r>
              <a:rPr lang="en-US" dirty="0"/>
              <a:t>In Sandbox make another directory called </a:t>
            </a:r>
            <a:r>
              <a:rPr lang="en-US" dirty="0" err="1"/>
              <a:t>Dsintro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44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PULL DATA USING GIT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575" y="1143000"/>
            <a:ext cx="807402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git</a:t>
            </a:r>
            <a:r>
              <a:rPr lang="en-US" sz="2400" dirty="0"/>
              <a:t> fetch https://github.com/Morrisdata/Python_for_Data/</a:t>
            </a:r>
          </a:p>
          <a:p>
            <a:endParaRPr lang="en-US" sz="2400" dirty="0"/>
          </a:p>
          <a:p>
            <a:r>
              <a:rPr lang="en-US" sz="2400" dirty="0"/>
              <a:t>What just happened and why do you care?</a:t>
            </a:r>
          </a:p>
          <a:p>
            <a:endParaRPr lang="en-US" sz="2400" dirty="0"/>
          </a:p>
          <a:p>
            <a:pPr fontAlgn="b"/>
            <a:r>
              <a:rPr lang="en-US" sz="2400" dirty="0"/>
              <a:t>head&lt;filename&gt;</a:t>
            </a:r>
          </a:p>
          <a:p>
            <a:pPr fontAlgn="b"/>
            <a:r>
              <a:rPr lang="en-US" sz="2400" dirty="0"/>
              <a:t> prints the head (the first 10 lines) of the file</a:t>
            </a:r>
          </a:p>
          <a:p>
            <a:pPr fontAlgn="b"/>
            <a:r>
              <a:rPr lang="en-US" sz="2400" dirty="0"/>
              <a:t>head -n20 &lt;filename&gt;</a:t>
            </a:r>
          </a:p>
          <a:p>
            <a:pPr fontAlgn="b"/>
            <a:r>
              <a:rPr lang="en-US" sz="2400" dirty="0"/>
              <a:t>prints the first 20 lines of the file</a:t>
            </a:r>
          </a:p>
          <a:p>
            <a:pPr fontAlgn="b"/>
            <a:r>
              <a:rPr lang="en-US" sz="2400" dirty="0"/>
              <a:t>tail &lt;filename&gt;</a:t>
            </a:r>
          </a:p>
          <a:p>
            <a:pPr fontAlgn="b"/>
            <a:r>
              <a:rPr lang="en-US" sz="2400" dirty="0"/>
              <a:t> prints the tail (the last 10 lines) of the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142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EXPLORE DATA USING PYTHON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194" name="Picture 2" descr="Image result for explore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76785"/>
            <a:ext cx="6623322" cy="469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94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Training Path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scikit-learn.org/stable/_static/ml_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9938"/>
            <a:ext cx="9144000" cy="570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67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438400" y="857071"/>
            <a:ext cx="57912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Business knowledge can include understanding: Knowing KPI’s,  Gather requirements, </a:t>
            </a:r>
            <a:r>
              <a:rPr lang="en-US" dirty="0" err="1"/>
              <a:t>MetaData</a:t>
            </a:r>
            <a:r>
              <a:rPr lang="en-US" dirty="0"/>
              <a:t>, Operational reports, Business acumen, communication and  navigating politics and personalities of your business culture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38400" y="2124671"/>
            <a:ext cx="5867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Having a strong understanding of Lookup functions, string and numeric functions is necessary to understand the business and how the currently tackle problems.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BASIC DEFINITIONS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38400" y="3316069"/>
            <a:ext cx="58674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Basic Statistics(Central Tendency) Understanding concepts is fine. Understanding long hand even better.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38400" y="4140369"/>
            <a:ext cx="58674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This is a must to understand the basic charts and graphs and be able to tell a story with them.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38400" y="4951670"/>
            <a:ext cx="5867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Structured Query Language: Unless someone is getting all of your data for you and cleaning it all for you, you will want to be proficient in SQL up to Advanced levels. 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3" name="Picture 45" descr="Image result for statistics formul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237131"/>
            <a:ext cx="888214" cy="80146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9" descr="Image result for data visualizatio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37" y="4220837"/>
            <a:ext cx="884563" cy="88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1" descr="Image result for exce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23" y="2283502"/>
            <a:ext cx="804178" cy="74293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7" descr="https://thenews.com.pk/assets/uploads/magazine/2016-06-27/130824_103942_ma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0" y="769938"/>
            <a:ext cx="1351040" cy="120493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9" descr="Image result for SQL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256789"/>
            <a:ext cx="915411" cy="91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190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Classification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098" name="Picture 2" descr="Image result for what is classification algorith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90600"/>
            <a:ext cx="72644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019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Clustering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074" name="Picture 2" descr="Image result for example of cluste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858364"/>
            <a:ext cx="7445837" cy="523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997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Regression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050" name="Picture 2" descr="Image result for regression examples study vs grad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783" y="762000"/>
            <a:ext cx="7069751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08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Dimensionality Reduction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90600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895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WHAT DID WE JUST DO?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6174" y="1295400"/>
            <a:ext cx="70834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Set up Sandbox using command line</a:t>
            </a:r>
          </a:p>
          <a:p>
            <a:r>
              <a:rPr lang="en-US" sz="3600" dirty="0"/>
              <a:t>Pull data using </a:t>
            </a:r>
            <a:r>
              <a:rPr lang="en-US" sz="3600" dirty="0" err="1"/>
              <a:t>git</a:t>
            </a:r>
            <a:endParaRPr lang="en-US" sz="3600" dirty="0"/>
          </a:p>
          <a:p>
            <a:r>
              <a:rPr lang="en-US" sz="3600" dirty="0"/>
              <a:t>Review data using </a:t>
            </a:r>
            <a:r>
              <a:rPr lang="en-US" sz="3600" dirty="0" err="1"/>
              <a:t>cmd</a:t>
            </a:r>
            <a:endParaRPr lang="en-US" sz="3600" dirty="0"/>
          </a:p>
          <a:p>
            <a:r>
              <a:rPr lang="en-US" sz="3600" dirty="0"/>
              <a:t>Explore data using Python</a:t>
            </a:r>
          </a:p>
          <a:p>
            <a:r>
              <a:rPr lang="en-US" sz="3600" dirty="0"/>
              <a:t>Basic concepts of predictive models</a:t>
            </a:r>
          </a:p>
        </p:txBody>
      </p:sp>
    </p:spTree>
    <p:extLst>
      <p:ext uri="{BB962C8B-B14F-4D97-AF65-F5344CB8AC3E}">
        <p14:creationId xmlns:p14="http://schemas.microsoft.com/office/powerpoint/2010/main" val="3258363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438400" y="995571"/>
            <a:ext cx="5791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Data storage, Understanding schemas, tables, fields, relational and non relational databases is a foundation of data analytics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BASIC DEFINITIONS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9" name="Picture 37" descr="Image result for databas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49" y="94423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BLogos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5" y="2057400"/>
            <a:ext cx="6702425" cy="418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289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67000" y="1155413"/>
            <a:ext cx="57912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Oracle express 11g edition/ Oracle SQL Developer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BASIC DEFINITIONS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050" name="Picture 2" descr="Image result for oracle 11g express editio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6" y="908539"/>
            <a:ext cx="1849676" cy="145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docker-library/docs/01c12653951b2fe592c1f93a13b4e289ada0e3a1/postgr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89" y="3200400"/>
            <a:ext cx="1905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672862" y="3547775"/>
            <a:ext cx="57912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Postgres/Pgadmin4</a:t>
            </a:r>
          </a:p>
        </p:txBody>
      </p:sp>
    </p:spTree>
    <p:extLst>
      <p:ext uri="{BB962C8B-B14F-4D97-AF65-F5344CB8AC3E}">
        <p14:creationId xmlns:p14="http://schemas.microsoft.com/office/powerpoint/2010/main" val="361311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6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47" y="838200"/>
            <a:ext cx="1010653" cy="101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438400" y="953869"/>
            <a:ext cx="5791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Python is a general purpose programing language. Allows you to give directions to a computer to tell it what to do.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38400" y="2181999"/>
            <a:ext cx="5867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BASIC CONCEPTS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38400" y="3262699"/>
            <a:ext cx="5867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SAS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38400" y="4812268"/>
            <a:ext cx="5867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SPSS Modeler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3" name="Picture 29" descr="C:\Users\msmorris\Desktop\Rlogo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33600"/>
            <a:ext cx="915780" cy="69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1" descr="Image result for SPSS modeler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6" t="-740" r="2976" b="17567"/>
          <a:stretch/>
        </p:blipFill>
        <p:spPr bwMode="auto">
          <a:xfrm>
            <a:off x="990599" y="4495799"/>
            <a:ext cx="1170419" cy="100172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3" descr="Image result for SAS 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82"/>
          <a:stretch/>
        </p:blipFill>
        <p:spPr bwMode="auto">
          <a:xfrm>
            <a:off x="1100752" y="3200400"/>
            <a:ext cx="828276" cy="80146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878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Apps Command Prompt Metro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4508250"/>
            <a:ext cx="757989" cy="75798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3509211"/>
            <a:ext cx="757989" cy="75798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447800"/>
            <a:ext cx="952500" cy="9525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47" y="2552700"/>
            <a:ext cx="772253" cy="8001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438400" y="1447800"/>
            <a:ext cx="5867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Notebooks allows you to create and share documents that contain live code, equations, visualizations and explanatory text.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BASIC CONCEPTS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38400" y="2667000"/>
            <a:ext cx="58674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Plain text formatter  that converts for use in html, used to create documentation within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438400" y="3544669"/>
            <a:ext cx="5867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Purpose of </a:t>
            </a:r>
            <a:r>
              <a:rPr lang="en-US" dirty="0" err="1"/>
              <a:t>git</a:t>
            </a:r>
            <a:r>
              <a:rPr lang="en-US" dirty="0"/>
              <a:t> is to manage a project, or a set of files as they change over time. It allows for version control and collaboration.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38400" y="4494469"/>
            <a:ext cx="5867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Command line is a user interface to a computers operating system. It allows you to navigate, manipulate and analyze files, data and more. 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2828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d152tffy3gbaeg.cloudfront.net/2015/02/AIBA-World-Boxing-Championship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151" y="541338"/>
            <a:ext cx="9639151" cy="608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Python Vs R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9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474" y="381000"/>
            <a:ext cx="2181726" cy="218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3" r="11143"/>
          <a:stretch/>
        </p:blipFill>
        <p:spPr bwMode="auto">
          <a:xfrm>
            <a:off x="5257800" y="876300"/>
            <a:ext cx="1651501" cy="14859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53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Training Path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81200" y="1043494"/>
            <a:ext cx="5867400" cy="48320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Statistics</a:t>
            </a:r>
          </a:p>
          <a:p>
            <a:r>
              <a:rPr lang="en-US" sz="2800" dirty="0"/>
              <a:t>Python</a:t>
            </a:r>
          </a:p>
          <a:p>
            <a:r>
              <a:rPr lang="en-US" sz="2800" dirty="0"/>
              <a:t>Excel</a:t>
            </a:r>
          </a:p>
          <a:p>
            <a:r>
              <a:rPr lang="en-US" sz="2800" dirty="0"/>
              <a:t>SQL</a:t>
            </a:r>
          </a:p>
          <a:p>
            <a:r>
              <a:rPr lang="en-US" sz="2800" dirty="0"/>
              <a:t>Tableau</a:t>
            </a:r>
          </a:p>
          <a:p>
            <a:r>
              <a:rPr lang="en-US" sz="2800" dirty="0"/>
              <a:t>CMD line</a:t>
            </a:r>
          </a:p>
          <a:p>
            <a:r>
              <a:rPr lang="en-US" sz="2800" dirty="0" err="1"/>
              <a:t>Git</a:t>
            </a:r>
            <a:endParaRPr lang="en-US" sz="2800" dirty="0"/>
          </a:p>
          <a:p>
            <a:r>
              <a:rPr lang="en-US" sz="2800" dirty="0" err="1"/>
              <a:t>Jupyter</a:t>
            </a:r>
            <a:endParaRPr lang="en-US" sz="2800" dirty="0"/>
          </a:p>
          <a:p>
            <a:r>
              <a:rPr lang="en-US" sz="2800" dirty="0"/>
              <a:t>SPSS Modeler</a:t>
            </a:r>
          </a:p>
          <a:p>
            <a:r>
              <a:rPr lang="en-US" sz="2800" dirty="0"/>
              <a:t>Python</a:t>
            </a:r>
          </a:p>
          <a:p>
            <a:r>
              <a:rPr lang="en-US" sz="28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571012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Training Path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81200" y="1905271"/>
            <a:ext cx="5867400" cy="31085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Data Analytics workflow</a:t>
            </a:r>
          </a:p>
          <a:p>
            <a:r>
              <a:rPr lang="en-US" sz="2800" dirty="0"/>
              <a:t>Identify a problem</a:t>
            </a:r>
          </a:p>
          <a:p>
            <a:r>
              <a:rPr lang="en-US" sz="2800" dirty="0"/>
              <a:t>Obtain Data</a:t>
            </a:r>
          </a:p>
          <a:p>
            <a:r>
              <a:rPr lang="en-US" sz="2800" dirty="0"/>
              <a:t>Understand Data</a:t>
            </a:r>
          </a:p>
          <a:p>
            <a:r>
              <a:rPr lang="en-US" sz="2800" dirty="0"/>
              <a:t>Prepare Data</a:t>
            </a:r>
          </a:p>
          <a:p>
            <a:r>
              <a:rPr lang="en-US" sz="2800" dirty="0"/>
              <a:t>Analyze  Data</a:t>
            </a:r>
          </a:p>
          <a:p>
            <a:r>
              <a:rPr lang="en-US" sz="2800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1487765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18537</TotalTime>
  <Words>971</Words>
  <Application>Microsoft Office PowerPoint</Application>
  <PresentationFormat>On-screen Show (4:3)</PresentationFormat>
  <Paragraphs>170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WHAT  &amp;  WHY?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Costco Wholesale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and WHY?</dc:title>
  <dc:creator>Matthew Morris</dc:creator>
  <cp:lastModifiedBy>Matthew Morris</cp:lastModifiedBy>
  <cp:revision>39</cp:revision>
  <dcterms:created xsi:type="dcterms:W3CDTF">2017-05-01T18:07:26Z</dcterms:created>
  <dcterms:modified xsi:type="dcterms:W3CDTF">2017-05-15T19:34:38Z</dcterms:modified>
</cp:coreProperties>
</file>